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8"/>
  </p:notesMasterIdLst>
  <p:sldIdLst>
    <p:sldId id="256" r:id="rId4"/>
    <p:sldId id="265" r:id="rId5"/>
    <p:sldId id="257" r:id="rId6"/>
    <p:sldId id="258" r:id="rId7"/>
    <p:sldId id="259" r:id="rId8"/>
    <p:sldId id="261" r:id="rId9"/>
    <p:sldId id="260" r:id="rId10"/>
    <p:sldId id="263" r:id="rId11"/>
    <p:sldId id="268" r:id="rId12"/>
    <p:sldId id="269" r:id="rId13"/>
    <p:sldId id="264" r:id="rId14"/>
    <p:sldId id="266" r:id="rId15"/>
    <p:sldId id="267" r:id="rId16"/>
    <p:sldId id="270" r:id="rId17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04" autoAdjust="0"/>
  </p:normalViewPr>
  <p:slideViewPr>
    <p:cSldViewPr>
      <p:cViewPr>
        <p:scale>
          <a:sx n="70" d="100"/>
          <a:sy n="70" d="100"/>
        </p:scale>
        <p:origin x="-19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F2809C9D-89C1-497B-922A-5898F26CF6CD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F167CFC9-797D-46C9-AB5B-3CA8FE3AF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46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 the age percentile scores on the mental abilities assessment and </a:t>
            </a:r>
            <a:r>
              <a:rPr lang="en-US" baseline="0" dirty="0" smtClean="0"/>
              <a:t>grade percentile scores on the achievement – this is determined by the state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CFC9-797D-46C9-AB5B-3CA8FE3AF3D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44555-BB3B-4155-BEFA-FFA2C758C88A}" type="datetimeFigureOut">
              <a:rPr lang="en-US" smtClean="0"/>
              <a:pPr/>
              <a:t>9/12/2012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B2610-44C5-4779-8BE1-0196CB763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47800"/>
            <a:ext cx="6858000" cy="343217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Cobb County’s </a:t>
            </a:r>
            <a:br>
              <a:rPr lang="en-US" sz="6600" dirty="0" smtClean="0"/>
            </a:br>
            <a:r>
              <a:rPr lang="en-US" sz="5400" dirty="0" smtClean="0"/>
              <a:t>Gifted Eligibility Process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Motivation Characteristic </a:t>
            </a:r>
            <a:r>
              <a:rPr lang="en-US" dirty="0" smtClean="0"/>
              <a:t>– The student demonstrates tenacity for finding out information on topics of interest.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Behaviors</a:t>
            </a:r>
            <a:r>
              <a:rPr lang="en-US" dirty="0" smtClean="0"/>
              <a:t>: seeks opportunities to find more information about a topic beyond what is presented in class, is able to contribute additional information on topics discussed in class due to independent research, student may be too focused on one topic.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Kindergarten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Although </a:t>
            </a:r>
            <a:r>
              <a:rPr lang="en-US" dirty="0"/>
              <a:t>we do not formally assess kindergarteners for gifted service, we do serve them through the collaboration model when requested by the regular education teacher.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Cobb County testing calendar for system-wide testing dates and grade levels.</a:t>
            </a:r>
          </a:p>
          <a:p>
            <a:endParaRPr lang="en-US" dirty="0" smtClean="0"/>
          </a:p>
          <a:p>
            <a:r>
              <a:rPr lang="en-US" dirty="0" smtClean="0"/>
              <a:t>Gifted eligibility evaluation begins once system-wide test scores are received and reviewed by </a:t>
            </a:r>
            <a:r>
              <a:rPr lang="en-US" smtClean="0"/>
              <a:t>Target teacher.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Models for Gifted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300" b="1" dirty="0" smtClean="0"/>
              <a:t>Elementary</a:t>
            </a:r>
          </a:p>
          <a:p>
            <a:pPr lvl="1"/>
            <a:r>
              <a:rPr lang="en-US" dirty="0" smtClean="0"/>
              <a:t>One day a week, resource class</a:t>
            </a:r>
          </a:p>
          <a:p>
            <a:pPr lvl="1"/>
            <a:r>
              <a:rPr lang="en-US" dirty="0" smtClean="0"/>
              <a:t>Interdisciplinary curriculum</a:t>
            </a:r>
          </a:p>
          <a:p>
            <a:pPr lvl="1"/>
            <a:endParaRPr lang="en-US" dirty="0" smtClean="0"/>
          </a:p>
          <a:p>
            <a:r>
              <a:rPr lang="en-US" sz="3300" b="1" dirty="0" smtClean="0"/>
              <a:t>Middle School</a:t>
            </a:r>
          </a:p>
          <a:p>
            <a:pPr lvl="1"/>
            <a:r>
              <a:rPr lang="en-US" dirty="0" smtClean="0"/>
              <a:t>Advanced content classes</a:t>
            </a:r>
          </a:p>
          <a:p>
            <a:pPr lvl="1"/>
            <a:r>
              <a:rPr lang="en-US" dirty="0" smtClean="0"/>
              <a:t>Placement based on demonstrated need in content areas</a:t>
            </a:r>
          </a:p>
          <a:p>
            <a:pPr lvl="1"/>
            <a:r>
              <a:rPr lang="en-US" dirty="0" smtClean="0"/>
              <a:t>Specific criteria for placement determined by local school</a:t>
            </a:r>
          </a:p>
          <a:p>
            <a:pPr lvl="1"/>
            <a:endParaRPr lang="en-US" dirty="0" smtClean="0"/>
          </a:p>
          <a:p>
            <a:r>
              <a:rPr lang="en-US" sz="3300" b="1" dirty="0" smtClean="0"/>
              <a:t>High School</a:t>
            </a:r>
          </a:p>
          <a:p>
            <a:pPr lvl="1"/>
            <a:r>
              <a:rPr lang="en-US" dirty="0" smtClean="0"/>
              <a:t>Honors and Advanced Placement classes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Thank you for your interest in gifted eligibility </a:t>
            </a:r>
            <a:r>
              <a:rPr lang="en-US" smtClean="0"/>
              <a:t>and service.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</a:t>
            </a:r>
          </a:p>
          <a:p>
            <a:pPr lvl="1"/>
            <a:r>
              <a:rPr lang="en-US" dirty="0" smtClean="0"/>
              <a:t>System-wide assessment – ITBS, </a:t>
            </a:r>
            <a:r>
              <a:rPr lang="en-US" dirty="0" err="1" smtClean="0"/>
              <a:t>CogAT</a:t>
            </a:r>
            <a:r>
              <a:rPr lang="en-US" dirty="0" smtClean="0"/>
              <a:t>, </a:t>
            </a:r>
            <a:r>
              <a:rPr lang="en-US" dirty="0" err="1" smtClean="0"/>
              <a:t>Renzullis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Reported</a:t>
            </a:r>
          </a:p>
          <a:p>
            <a:endParaRPr lang="en-US" dirty="0"/>
          </a:p>
          <a:p>
            <a:r>
              <a:rPr lang="en-US" dirty="0" smtClean="0"/>
              <a:t>Reciprocity</a:t>
            </a:r>
          </a:p>
          <a:p>
            <a:pPr lvl="1"/>
            <a:r>
              <a:rPr lang="en-US" dirty="0" smtClean="0"/>
              <a:t>Only in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Two Options for Eligibility</a:t>
            </a:r>
            <a:endParaRPr lang="en-US" dirty="0"/>
          </a:p>
          <a:p>
            <a:pPr>
              <a:buNone/>
            </a:pPr>
            <a:r>
              <a:rPr lang="en-US" i="1" u="sng" dirty="0"/>
              <a:t>Option A/Psychometric</a:t>
            </a:r>
            <a:r>
              <a:rPr lang="en-US" dirty="0"/>
              <a:t>: A student must meet eligibility requirements in </a:t>
            </a:r>
            <a:r>
              <a:rPr lang="en-US" b="1" dirty="0"/>
              <a:t>both</a:t>
            </a:r>
            <a:r>
              <a:rPr lang="en-US" dirty="0"/>
              <a:t> </a:t>
            </a:r>
            <a:r>
              <a:rPr lang="en-US" dirty="0" smtClean="0"/>
              <a:t>Mental Abilities and Achievement.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i="1" u="sng" dirty="0"/>
              <a:t>Option B/ </a:t>
            </a:r>
            <a:r>
              <a:rPr lang="en-US" i="1" u="sng" dirty="0" smtClean="0"/>
              <a:t>Multiple </a:t>
            </a:r>
            <a:r>
              <a:rPr lang="en-US" i="1" u="sng" dirty="0"/>
              <a:t>Criteria</a:t>
            </a:r>
            <a:r>
              <a:rPr lang="en-US" dirty="0"/>
              <a:t>: A student must meet eligibility requirements in </a:t>
            </a:r>
            <a:r>
              <a:rPr lang="en-US" b="1" dirty="0"/>
              <a:t>three of the four</a:t>
            </a:r>
            <a:r>
              <a:rPr lang="en-US" dirty="0"/>
              <a:t> following areas</a:t>
            </a:r>
            <a:r>
              <a:rPr lang="en-US" dirty="0" smtClean="0"/>
              <a:t>: Mental Abilities, Achievement, Creativity, and Motivation.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Determination of Eligibility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i="1" u="sng" dirty="0" smtClean="0"/>
              <a:t>Option A/Psychometric</a:t>
            </a:r>
            <a:r>
              <a:rPr lang="en-US" sz="2800" dirty="0" smtClean="0"/>
              <a:t>: A student must meet eligibility requirements in </a:t>
            </a:r>
            <a:r>
              <a:rPr lang="en-US" sz="2800" b="1" dirty="0" smtClean="0"/>
              <a:t>both</a:t>
            </a:r>
            <a:r>
              <a:rPr lang="en-US" sz="2800" dirty="0" smtClean="0"/>
              <a:t> areas:</a:t>
            </a:r>
          </a:p>
          <a:p>
            <a:pPr>
              <a:buNone/>
            </a:pPr>
            <a:endParaRPr lang="en-US" sz="2800" dirty="0" smtClean="0"/>
          </a:p>
          <a:p>
            <a:pPr lvl="0"/>
            <a:r>
              <a:rPr lang="en-US" b="1" u="sng" dirty="0" smtClean="0"/>
              <a:t>Mental Ability</a:t>
            </a:r>
            <a:r>
              <a:rPr lang="en-US" sz="2800" dirty="0" smtClean="0"/>
              <a:t>: 96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percentile (3-12) or 99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percentile (K-2) on a standardized test of mental ability  - Composite Score only.</a:t>
            </a:r>
          </a:p>
          <a:p>
            <a:pPr lvl="0"/>
            <a:endParaRPr lang="en-US" sz="2800" dirty="0" smtClean="0"/>
          </a:p>
          <a:p>
            <a:pPr lvl="0"/>
            <a:r>
              <a:rPr lang="en-US" b="1" u="sng" dirty="0" smtClean="0"/>
              <a:t>Achievement</a:t>
            </a:r>
            <a:r>
              <a:rPr lang="en-US" sz="2800" dirty="0" smtClean="0"/>
              <a:t>: 90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percentile in total battery, total reading, or total math section of a standardized achievement battery 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Determination of Eligibility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i="1" u="sng" dirty="0" smtClean="0"/>
              <a:t>Option B/ Multiple Criteria</a:t>
            </a:r>
            <a:r>
              <a:rPr lang="en-US" dirty="0" smtClean="0"/>
              <a:t>: A student must meet eligibility requirements in </a:t>
            </a:r>
            <a:r>
              <a:rPr lang="en-US" b="1" dirty="0" smtClean="0"/>
              <a:t>three of the four</a:t>
            </a:r>
            <a:r>
              <a:rPr lang="en-US" dirty="0" smtClean="0"/>
              <a:t> following areas: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sz="3600" b="1" u="sng" dirty="0" smtClean="0">
                <a:hlinkClick r:id="rId3" action="ppaction://hlinksldjump"/>
              </a:rPr>
              <a:t>Mental Ability</a:t>
            </a:r>
            <a:r>
              <a:rPr lang="en-US" dirty="0" smtClean="0"/>
              <a:t>: 96</a:t>
            </a:r>
            <a:r>
              <a:rPr lang="en-US" baseline="30000" dirty="0" smtClean="0"/>
              <a:t>th</a:t>
            </a:r>
            <a:r>
              <a:rPr lang="en-US" dirty="0" smtClean="0"/>
              <a:t> percentile on a standardized test of mental ability  - Component or Composite score</a:t>
            </a:r>
          </a:p>
          <a:p>
            <a:pPr lvl="0"/>
            <a:r>
              <a:rPr lang="en-US" sz="3600" b="1" u="sng" dirty="0" smtClean="0">
                <a:hlinkClick r:id="rId3" action="ppaction://hlinksldjump"/>
              </a:rPr>
              <a:t>Achievement</a:t>
            </a:r>
            <a:r>
              <a:rPr lang="en-US" dirty="0" smtClean="0"/>
              <a:t>: 90</a:t>
            </a:r>
            <a:r>
              <a:rPr lang="en-US" baseline="30000" dirty="0" smtClean="0"/>
              <a:t>th</a:t>
            </a:r>
            <a:r>
              <a:rPr lang="en-US" dirty="0" smtClean="0"/>
              <a:t> percentile in total battery, total reading, or total math section of a standardized achievement battery </a:t>
            </a:r>
          </a:p>
          <a:p>
            <a:pPr lvl="0"/>
            <a:r>
              <a:rPr lang="en-US" sz="3600" b="1" u="sng" dirty="0" smtClean="0"/>
              <a:t>Creativity</a:t>
            </a:r>
            <a:r>
              <a:rPr lang="en-US" dirty="0" smtClean="0"/>
              <a:t>: 90</a:t>
            </a:r>
            <a:r>
              <a:rPr lang="en-US" baseline="30000" dirty="0" smtClean="0"/>
              <a:t>th</a:t>
            </a:r>
            <a:r>
              <a:rPr lang="en-US" dirty="0" smtClean="0"/>
              <a:t> percentile / 90</a:t>
            </a:r>
            <a:r>
              <a:rPr lang="en-US" baseline="30000" dirty="0" smtClean="0"/>
              <a:t>th</a:t>
            </a:r>
            <a:r>
              <a:rPr lang="en-US" dirty="0" smtClean="0"/>
              <a:t> percent on a creativity assessment </a:t>
            </a:r>
          </a:p>
          <a:p>
            <a:pPr lvl="0"/>
            <a:r>
              <a:rPr lang="en-US" sz="3600" b="1" u="sng" dirty="0" smtClean="0"/>
              <a:t>Motivation</a:t>
            </a:r>
            <a:r>
              <a:rPr lang="en-US" dirty="0" smtClean="0"/>
              <a:t>: 90</a:t>
            </a:r>
            <a:r>
              <a:rPr lang="en-US" baseline="30000" dirty="0" smtClean="0"/>
              <a:t>th</a:t>
            </a:r>
            <a:r>
              <a:rPr lang="en-US" dirty="0" smtClean="0"/>
              <a:t> percentile / 90</a:t>
            </a:r>
            <a:r>
              <a:rPr lang="en-US" baseline="30000" dirty="0" smtClean="0"/>
              <a:t>th</a:t>
            </a:r>
            <a:r>
              <a:rPr lang="en-US" dirty="0" smtClean="0"/>
              <a:t> percent on a motivation assessment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Score Report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870587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sz="3300" b="1" u="sng" dirty="0"/>
              <a:t>Mental abilities</a:t>
            </a:r>
            <a:r>
              <a:rPr lang="en-US" b="1" dirty="0"/>
              <a:t>- </a:t>
            </a:r>
            <a:r>
              <a:rPr lang="en-US" dirty="0"/>
              <a:t>Cognitive Abilities Test (</a:t>
            </a:r>
            <a:r>
              <a:rPr lang="en-US" dirty="0" err="1"/>
              <a:t>CogAT</a:t>
            </a:r>
            <a:r>
              <a:rPr lang="en-US" dirty="0"/>
              <a:t>), Otis-Lennon School Ability Test (OLSAT), </a:t>
            </a:r>
            <a:r>
              <a:rPr lang="en-US" dirty="0" err="1"/>
              <a:t>Naglieri</a:t>
            </a:r>
            <a:r>
              <a:rPr lang="en-US" dirty="0"/>
              <a:t> Nonverbal Abilities Test (NNAT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sz="3300" b="1" u="sng" dirty="0"/>
              <a:t>Achievement</a:t>
            </a:r>
            <a:r>
              <a:rPr lang="en-US" b="1" dirty="0"/>
              <a:t>- </a:t>
            </a:r>
            <a:r>
              <a:rPr lang="en-US" dirty="0"/>
              <a:t>Iowa Test of Basic Skills (ITBS), Stanford Achievement Test (SAT-10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sz="3300" b="1" u="sng" dirty="0"/>
              <a:t>Creativity</a:t>
            </a:r>
            <a:r>
              <a:rPr lang="en-US" b="1" dirty="0"/>
              <a:t>-</a:t>
            </a:r>
            <a:r>
              <a:rPr lang="en-US" dirty="0"/>
              <a:t> </a:t>
            </a:r>
            <a:r>
              <a:rPr lang="en-US" dirty="0" err="1"/>
              <a:t>Renzulli</a:t>
            </a:r>
            <a:r>
              <a:rPr lang="en-US" dirty="0"/>
              <a:t> Behavioral Rating Scale for </a:t>
            </a:r>
            <a:r>
              <a:rPr lang="en-US" dirty="0" smtClean="0"/>
              <a:t>Creativity (1-12), </a:t>
            </a:r>
            <a:r>
              <a:rPr lang="en-US" dirty="0"/>
              <a:t>Torrance Test of Creative Thinking (TTCT</a:t>
            </a:r>
            <a:r>
              <a:rPr lang="en-US" dirty="0" smtClean="0"/>
              <a:t>)</a:t>
            </a:r>
          </a:p>
          <a:p>
            <a:pPr lvl="0"/>
            <a:endParaRPr lang="en-US" dirty="0"/>
          </a:p>
          <a:p>
            <a:pPr lvl="0"/>
            <a:r>
              <a:rPr lang="en-US" sz="3300" b="1" u="sng" dirty="0"/>
              <a:t>Motivation</a:t>
            </a:r>
            <a:r>
              <a:rPr lang="en-US" b="1" dirty="0"/>
              <a:t>-</a:t>
            </a:r>
            <a:r>
              <a:rPr lang="en-US" dirty="0"/>
              <a:t>   </a:t>
            </a:r>
            <a:r>
              <a:rPr lang="en-US" dirty="0" err="1"/>
              <a:t>Renzulli</a:t>
            </a:r>
            <a:r>
              <a:rPr lang="en-US" dirty="0"/>
              <a:t> Behavioral Rating Scale for </a:t>
            </a:r>
            <a:r>
              <a:rPr lang="en-US" dirty="0" smtClean="0"/>
              <a:t>Motivation (1-12), </a:t>
            </a:r>
            <a:r>
              <a:rPr lang="en-US" dirty="0"/>
              <a:t>motivation portfolio </a:t>
            </a:r>
            <a:r>
              <a:rPr lang="en-US" dirty="0" smtClean="0"/>
              <a:t>(1-3</a:t>
            </a:r>
            <a:r>
              <a:rPr lang="en-US" dirty="0"/>
              <a:t>); Children’s Academic Intrinsic Motivation Inventory(CAIMI) (4-5)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Renzulli</a:t>
            </a:r>
            <a:r>
              <a:rPr lang="en-US" dirty="0" smtClean="0"/>
              <a:t> Rating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behaviors observed in the classroom over a minimum of nine weeks</a:t>
            </a:r>
          </a:p>
          <a:p>
            <a:endParaRPr lang="en-US" dirty="0" smtClean="0"/>
          </a:p>
          <a:p>
            <a:r>
              <a:rPr lang="en-US" dirty="0" smtClean="0"/>
              <a:t>All teachers receive training on identifying behaviors that exemplify characteristics of creativity and motivation specific to gifted children.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Creativity Characteristic </a:t>
            </a:r>
            <a:r>
              <a:rPr lang="en-US" dirty="0" smtClean="0"/>
              <a:t>– The student demonstrates the ability to generate a large number of ideas or solutions to problems or questions.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Behaviors</a:t>
            </a:r>
            <a:r>
              <a:rPr lang="en-US" dirty="0" smtClean="0"/>
              <a:t>: good problem solver, thinks of different ways of doing things, trouble settling on one idea, and therefore, may have difficulty beginning tasks.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570</Words>
  <Application>Microsoft Office PowerPoint</Application>
  <PresentationFormat>On-screen Show (4:3)</PresentationFormat>
  <Paragraphs>79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iRespondQuestionMaster</vt:lpstr>
      <vt:lpstr>iRespondGraphMaster</vt:lpstr>
      <vt:lpstr>Cobb County’s  Gifted Eligibility Process</vt:lpstr>
      <vt:lpstr>Referrals</vt:lpstr>
      <vt:lpstr>State Law</vt:lpstr>
      <vt:lpstr>Determination of Eligibility </vt:lpstr>
      <vt:lpstr>Determination of Eligibility </vt:lpstr>
      <vt:lpstr>Sample Score Report</vt:lpstr>
      <vt:lpstr>Assessments used</vt:lpstr>
      <vt:lpstr>Renzulli Rating Scales</vt:lpstr>
      <vt:lpstr>Example of Creativity</vt:lpstr>
      <vt:lpstr>Example of Motivation</vt:lpstr>
      <vt:lpstr>Kindergarten</vt:lpstr>
      <vt:lpstr>Testing Window</vt:lpstr>
      <vt:lpstr>Delivery Models for Gifted Service</vt:lpstr>
      <vt:lpstr>Thank you for your interest in gifted eligibility and service.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Cobb County’s  Gifted Eligibility Process</dc:title>
  <dc:creator>HLH15603</dc:creator>
  <cp:lastModifiedBy>Julie Murphy</cp:lastModifiedBy>
  <cp:revision>44</cp:revision>
  <dcterms:created xsi:type="dcterms:W3CDTF">2010-07-12T19:23:42Z</dcterms:created>
  <dcterms:modified xsi:type="dcterms:W3CDTF">2012-09-13T01:11:58Z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